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6"/>
  </p:notesMasterIdLst>
  <p:sldIdLst>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54" d="100"/>
          <a:sy n="154" d="100"/>
        </p:scale>
        <p:origin x="4542" y="144"/>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B03180-BA53-49C1-A4A9-6F683BD8022A}" type="datetimeFigureOut">
              <a:rPr lang="en-US" smtClean="0"/>
              <a:t>3/2/2019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2C4FF1-BE65-4423-B532-88ACA47310B3}" type="slidenum">
              <a:rPr lang="en-US" smtClean="0"/>
              <a:t>‹#›</a:t>
            </a:fld>
            <a:endParaRPr lang="en-US"/>
          </a:p>
        </p:txBody>
      </p:sp>
    </p:spTree>
    <p:extLst>
      <p:ext uri="{BB962C8B-B14F-4D97-AF65-F5344CB8AC3E}">
        <p14:creationId xmlns:p14="http://schemas.microsoft.com/office/powerpoint/2010/main" val="9183006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988F9FE-984A-43CD-BBCF-D3E0C32C0CFA}" type="slidenum">
              <a:rPr lang="en-US">
                <a:solidFill>
                  <a:srgbClr val="000000"/>
                </a:solidFill>
              </a:rPr>
              <a:pPr eaLnBrk="1" hangingPunct="1"/>
              <a:t>1</a:t>
            </a:fld>
            <a:endParaRPr lang="en-US">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F36CC6D-D204-43BF-A809-C35F0A1DDA21}" type="slidenum">
              <a:rPr lang="en-US">
                <a:solidFill>
                  <a:prstClr val="black"/>
                </a:solidFill>
              </a:rPr>
              <a:pPr eaLnBrk="1" hangingPunct="1"/>
              <a:t>11</a:t>
            </a:fld>
            <a:endParaRPr lang="en-US">
              <a:solidFill>
                <a:prstClr val="black"/>
              </a:solidFill>
            </a:endParaRPr>
          </a:p>
        </p:txBody>
      </p:sp>
      <p:sp>
        <p:nvSpPr>
          <p:cNvPr id="19459" name="Rectangle 2"/>
          <p:cNvSpPr>
            <a:spLocks noGrp="1" noRot="1" noChangeAspect="1" noChangeArrowheads="1" noTextEdit="1"/>
          </p:cNvSpPr>
          <p:nvPr>
            <p:ph type="sldImg"/>
          </p:nvPr>
        </p:nvSpPr>
        <p:spPr bwMode="auto">
          <a:xfrm>
            <a:off x="1147763" y="688975"/>
            <a:ext cx="4565650" cy="3424238"/>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19460" name="Rectangle 3"/>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05" tIns="44853" rIns="89705" bIns="44853" numCol="1" anchor="t" anchorCtr="0" compatLnSpc="1">
            <a:prstTxWarp prst="textNoShape">
              <a:avLst/>
            </a:prstTxWarp>
          </a:bodyPr>
          <a:lstStyle/>
          <a:p>
            <a:pPr eaLnBrk="1" hangingPunct="1">
              <a:spcBef>
                <a:spcPct val="0"/>
              </a:spcBef>
            </a:pPr>
            <a:endParaRPr lang="sr-Latn-C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5627569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267507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62038"/>
            <a:ext cx="2057400" cy="57515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062038"/>
            <a:ext cx="6019800" cy="57515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118130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300C08B6-8D45-4801-BFB3-F868E33928E3}" type="datetimeFigureOut">
              <a:rPr lang="en-US">
                <a:solidFill>
                  <a:prstClr val="black">
                    <a:tint val="75000"/>
                  </a:prstClr>
                </a:solidFill>
              </a:rPr>
              <a:pPr>
                <a:defRPr/>
              </a:pPr>
              <a:t>3/2/2019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434B4C6-6439-4CCF-8230-A8F54C7D5223}"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20581823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8D7138CC-6305-4089-8956-103D2F7F7A0D}" type="datetimeFigureOut">
              <a:rPr lang="en-US">
                <a:solidFill>
                  <a:prstClr val="black">
                    <a:tint val="75000"/>
                  </a:prstClr>
                </a:solidFill>
              </a:rPr>
              <a:pPr>
                <a:defRPr/>
              </a:pPr>
              <a:t>3/2/2019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C3A54E7-218B-43CC-ADB0-E79A870C4AD5}"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4026912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0B3E162C-57F1-46B2-956C-0C55226D0612}" type="datetimeFigureOut">
              <a:rPr lang="en-US">
                <a:solidFill>
                  <a:prstClr val="black">
                    <a:tint val="75000"/>
                  </a:prstClr>
                </a:solidFill>
              </a:rPr>
              <a:pPr>
                <a:defRPr/>
              </a:pPr>
              <a:t>3/2/2019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83A3CFA-6A45-4734-A77E-174C3A4C0406}"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8470777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E0ADD2E-C35B-4EFC-A7B8-6F133F92729E}" type="datetimeFigureOut">
              <a:rPr lang="en-US">
                <a:solidFill>
                  <a:prstClr val="black">
                    <a:tint val="75000"/>
                  </a:prstClr>
                </a:solidFill>
              </a:rPr>
              <a:pPr>
                <a:defRPr/>
              </a:pPr>
              <a:t>3/2/2019</a:t>
            </a:fld>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3FEB5418-5875-4D47-9CB8-BA25F5A72B3B}"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017314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4B8C1E8-8CAE-40CE-9387-EBFBF20B45C0}" type="datetimeFigureOut">
              <a:rPr lang="en-US">
                <a:solidFill>
                  <a:prstClr val="black">
                    <a:tint val="75000"/>
                  </a:prstClr>
                </a:solidFill>
              </a:rPr>
              <a:pPr>
                <a:defRPr/>
              </a:pPr>
              <a:t>3/2/2019</a:t>
            </a:fld>
            <a:endParaRPr lang="en-GB">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A1F70D61-312D-466C-8F94-D3A950A8273F}"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21120034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74FC355B-964D-4CF1-A7AC-99F997B9AE20}" type="datetimeFigureOut">
              <a:rPr lang="en-US">
                <a:solidFill>
                  <a:prstClr val="black">
                    <a:tint val="75000"/>
                  </a:prstClr>
                </a:solidFill>
              </a:rPr>
              <a:pPr>
                <a:defRPr/>
              </a:pPr>
              <a:t>3/2/2019</a:t>
            </a:fld>
            <a:endParaRPr lang="en-GB">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752AA0F2-BF7C-4272-B37A-FAD94B111403}"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11656566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E8367FD-446A-4D44-A023-CFAE04836D31}" type="datetimeFigureOut">
              <a:rPr lang="en-US">
                <a:solidFill>
                  <a:prstClr val="black">
                    <a:tint val="75000"/>
                  </a:prstClr>
                </a:solidFill>
              </a:rPr>
              <a:pPr>
                <a:defRPr/>
              </a:pPr>
              <a:t>3/2/2019</a:t>
            </a:fld>
            <a:endParaRPr lang="en-GB">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C8F1356-BA4F-4595-AF4D-8814D7254481}"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6096216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9A4D340-D48D-4A18-88A0-128A2D52BC2F}" type="datetimeFigureOut">
              <a:rPr lang="en-US">
                <a:solidFill>
                  <a:prstClr val="black">
                    <a:tint val="75000"/>
                  </a:prstClr>
                </a:solidFill>
              </a:rPr>
              <a:pPr>
                <a:defRPr/>
              </a:pPr>
              <a:t>3/2/2019</a:t>
            </a:fld>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61A023AC-8AE2-4776-B459-8C6031776FFE}"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702351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783145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FC5F9657-AF19-494A-9890-6A01910158AE}" type="datetimeFigureOut">
              <a:rPr lang="en-US">
                <a:solidFill>
                  <a:prstClr val="black">
                    <a:tint val="75000"/>
                  </a:prstClr>
                </a:solidFill>
              </a:rPr>
              <a:pPr>
                <a:defRPr/>
              </a:pPr>
              <a:t>3/2/2019</a:t>
            </a:fld>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E68434C6-4958-433B-8BB3-4787A5085444}"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4873779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7B5EF12-A3B9-4DC0-A1A2-8732258C1D16}" type="datetimeFigureOut">
              <a:rPr lang="en-US">
                <a:solidFill>
                  <a:prstClr val="black">
                    <a:tint val="75000"/>
                  </a:prstClr>
                </a:solidFill>
              </a:rPr>
              <a:pPr>
                <a:defRPr/>
              </a:pPr>
              <a:t>3/2/2019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DA06783-3DFE-4DDE-84FC-3AAE1788325A}"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29639778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6775F5D-8D92-4574-A1FE-11C95BA5789B}" type="datetimeFigureOut">
              <a:rPr lang="en-US">
                <a:solidFill>
                  <a:prstClr val="black">
                    <a:tint val="75000"/>
                  </a:prstClr>
                </a:solidFill>
              </a:rPr>
              <a:pPr>
                <a:defRPr/>
              </a:pPr>
              <a:t>3/2/2019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4D3A18A3-FB83-42A7-94AB-8730CD114FCB}"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983508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1943533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28758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228758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9118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314597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034362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7239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5131875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7622022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10620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sr-Latn-CS"/>
              <a:t>Click to edit Master title style</a:t>
            </a:r>
          </a:p>
        </p:txBody>
      </p:sp>
      <p:sp>
        <p:nvSpPr>
          <p:cNvPr id="2051" name="Rectangle 3"/>
          <p:cNvSpPr>
            <a:spLocks noGrp="1" noChangeArrowheads="1"/>
          </p:cNvSpPr>
          <p:nvPr>
            <p:ph type="body" idx="1"/>
          </p:nvPr>
        </p:nvSpPr>
        <p:spPr bwMode="auto">
          <a:xfrm>
            <a:off x="457200" y="228758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sr-Latn-CS"/>
              <a:t>Click to edit Master text styles</a:t>
            </a:r>
          </a:p>
          <a:p>
            <a:pPr lvl="1"/>
            <a:r>
              <a:rPr lang="sr-Latn-CS"/>
              <a:t>Second level</a:t>
            </a:r>
          </a:p>
          <a:p>
            <a:pPr lvl="2"/>
            <a:r>
              <a:rPr lang="sr-Latn-CS"/>
              <a:t>Third level</a:t>
            </a:r>
          </a:p>
          <a:p>
            <a:pPr lvl="3"/>
            <a:r>
              <a:rPr lang="sr-Latn-CS"/>
              <a:t>Fourth level</a:t>
            </a:r>
          </a:p>
          <a:p>
            <a:pPr lvl="4"/>
            <a:r>
              <a:rPr lang="sr-Latn-CS"/>
              <a:t>Fifth level</a:t>
            </a:r>
          </a:p>
        </p:txBody>
      </p:sp>
      <p:pic>
        <p:nvPicPr>
          <p:cNvPr id="2052" name="Picture 8" descr="LOGO"/>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2000250" y="0"/>
            <a:ext cx="4857750" cy="116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87937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Arial" charset="0"/>
        </a:defRPr>
      </a:lvl2pPr>
      <a:lvl3pPr algn="ctr" rtl="0" eaLnBrk="0" fontAlgn="base" hangingPunct="0">
        <a:spcBef>
          <a:spcPct val="0"/>
        </a:spcBef>
        <a:spcAft>
          <a:spcPct val="0"/>
        </a:spcAft>
        <a:defRPr sz="3600">
          <a:solidFill>
            <a:schemeClr val="tx2"/>
          </a:solidFill>
          <a:latin typeface="Arial" charset="0"/>
        </a:defRPr>
      </a:lvl3pPr>
      <a:lvl4pPr algn="ctr" rtl="0" eaLnBrk="0" fontAlgn="base" hangingPunct="0">
        <a:spcBef>
          <a:spcPct val="0"/>
        </a:spcBef>
        <a:spcAft>
          <a:spcPct val="0"/>
        </a:spcAft>
        <a:defRPr sz="3600">
          <a:solidFill>
            <a:schemeClr val="tx2"/>
          </a:solidFill>
          <a:latin typeface="Arial" charset="0"/>
        </a:defRPr>
      </a:lvl4pPr>
      <a:lvl5pPr algn="ctr" rtl="0" eaLnBrk="0" fontAlgn="base" hangingPunct="0">
        <a:spcBef>
          <a:spcPct val="0"/>
        </a:spcBef>
        <a:spcAft>
          <a:spcPct val="0"/>
        </a:spcAft>
        <a:defRPr sz="3600">
          <a:solidFill>
            <a:schemeClr val="tx2"/>
          </a:solidFill>
          <a:latin typeface="Arial" charset="0"/>
        </a:defRPr>
      </a:lvl5pPr>
      <a:lvl6pPr marL="457200" algn="ctr" rtl="0" fontAlgn="base">
        <a:spcBef>
          <a:spcPct val="0"/>
        </a:spcBef>
        <a:spcAft>
          <a:spcPct val="0"/>
        </a:spcAft>
        <a:defRPr sz="3600">
          <a:solidFill>
            <a:schemeClr val="tx2"/>
          </a:solidFill>
          <a:latin typeface="Arial" charset="0"/>
        </a:defRPr>
      </a:lvl6pPr>
      <a:lvl7pPr marL="914400" algn="ctr" rtl="0" fontAlgn="base">
        <a:spcBef>
          <a:spcPct val="0"/>
        </a:spcBef>
        <a:spcAft>
          <a:spcPct val="0"/>
        </a:spcAft>
        <a:defRPr sz="3600">
          <a:solidFill>
            <a:schemeClr val="tx2"/>
          </a:solidFill>
          <a:latin typeface="Arial" charset="0"/>
        </a:defRPr>
      </a:lvl7pPr>
      <a:lvl8pPr marL="1371600" algn="ctr" rtl="0" fontAlgn="base">
        <a:spcBef>
          <a:spcPct val="0"/>
        </a:spcBef>
        <a:spcAft>
          <a:spcPct val="0"/>
        </a:spcAft>
        <a:defRPr sz="3600">
          <a:solidFill>
            <a:schemeClr val="tx2"/>
          </a:solidFill>
          <a:latin typeface="Arial" charset="0"/>
        </a:defRPr>
      </a:lvl8pPr>
      <a:lvl9pPr marL="1828800" algn="ctr"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A445936C-8B33-4A47-8CD7-45DC03C68DE4}" type="datetimeFigureOut">
              <a:rPr lang="en-US">
                <a:solidFill>
                  <a:prstClr val="black">
                    <a:tint val="75000"/>
                  </a:prstClr>
                </a:solidFill>
              </a:rPr>
              <a:pPr>
                <a:defRPr/>
              </a:pPr>
              <a:t>3/2/2019</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BCB3F88-773E-4362-BCDA-3417F235B221}"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159934909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3"/>
          <p:cNvSpPr>
            <a:spLocks noGrp="1"/>
          </p:cNvSpPr>
          <p:nvPr>
            <p:ph type="ctrTitle"/>
          </p:nvPr>
        </p:nvSpPr>
        <p:spPr>
          <a:xfrm>
            <a:off x="685800" y="1628775"/>
            <a:ext cx="7772400" cy="2592388"/>
          </a:xfrm>
        </p:spPr>
        <p:txBody>
          <a:bodyPr/>
          <a:lstStyle/>
          <a:p>
            <a:r>
              <a:rPr lang="en-US" sz="2400" dirty="0" err="1">
                <a:latin typeface="+mn-lt"/>
              </a:rPr>
              <a:t>Интегрисане</a:t>
            </a:r>
            <a:r>
              <a:rPr lang="en-US" sz="2400" dirty="0">
                <a:latin typeface="+mn-lt"/>
              </a:rPr>
              <a:t> </a:t>
            </a:r>
            <a:r>
              <a:rPr lang="en-US" sz="2400" dirty="0" err="1">
                <a:latin typeface="+mn-lt"/>
              </a:rPr>
              <a:t>академске</a:t>
            </a:r>
            <a:r>
              <a:rPr lang="en-US" sz="2400" dirty="0">
                <a:latin typeface="+mn-lt"/>
              </a:rPr>
              <a:t> </a:t>
            </a:r>
            <a:r>
              <a:rPr lang="en-US" sz="2400" dirty="0" err="1">
                <a:latin typeface="+mn-lt"/>
              </a:rPr>
              <a:t>студије</a:t>
            </a:r>
            <a:r>
              <a:rPr lang="en-US" sz="2400" dirty="0">
                <a:latin typeface="+mn-lt"/>
              </a:rPr>
              <a:t> </a:t>
            </a:r>
            <a:r>
              <a:rPr lang="sr-Cyrl-RS" sz="2400" dirty="0">
                <a:latin typeface="+mn-lt"/>
              </a:rPr>
              <a:t>стоматологије</a:t>
            </a:r>
            <a:br>
              <a:rPr lang="sr-Cyrl-RS" sz="2400" dirty="0">
                <a:latin typeface="+mn-lt"/>
              </a:rPr>
            </a:br>
            <a:br>
              <a:rPr lang="en-US" sz="2400" dirty="0">
                <a:latin typeface="+mn-lt"/>
              </a:rPr>
            </a:br>
            <a:r>
              <a:rPr lang="sr-Cyrl-RS" sz="2400" dirty="0">
                <a:latin typeface="+mn-lt"/>
              </a:rPr>
              <a:t>И11 ЗДРАВСТВЕНА ЕКОНОМИЈА </a:t>
            </a:r>
            <a:br>
              <a:rPr lang="sr-Cyrl-RS" sz="2400" dirty="0">
                <a:latin typeface="+mn-lt"/>
              </a:rPr>
            </a:br>
            <a:br>
              <a:rPr lang="en-US" sz="2400" dirty="0">
                <a:latin typeface="+mn-lt"/>
              </a:rPr>
            </a:br>
            <a:r>
              <a:rPr lang="ru-RU" sz="2400" dirty="0"/>
              <a:t>ГОДИНЕ ЖИВОТА ПРИЛАГОЂЕНЕ ЗА КВАЛИТЕТ: </a:t>
            </a:r>
            <a:br>
              <a:rPr lang="ru-RU" sz="2400" dirty="0"/>
            </a:br>
            <a:r>
              <a:rPr lang="sr-Cyrl-RS" sz="2400" dirty="0"/>
              <a:t>ИЗРАЧУНАВАЊЕ И УПОТРЕБА 	</a:t>
            </a:r>
            <a:br>
              <a:rPr lang="sr-Cyrl-RS" sz="2400" dirty="0"/>
            </a:br>
            <a:r>
              <a:rPr lang="ru-RU" sz="2400" dirty="0"/>
              <a:t>	</a:t>
            </a:r>
            <a:br>
              <a:rPr lang="ru-RU" sz="2400" dirty="0"/>
            </a:br>
            <a:br>
              <a:rPr lang="en-GB" sz="2400" b="1" dirty="0"/>
            </a:br>
            <a:r>
              <a:rPr lang="en-US" sz="2400" b="1" dirty="0"/>
              <a:t>9</a:t>
            </a:r>
            <a:r>
              <a:rPr lang="en-US" sz="2400">
                <a:latin typeface="+mn-lt"/>
              </a:rPr>
              <a:t>.</a:t>
            </a:r>
            <a:r>
              <a:rPr lang="sr-Cyrl-RS" sz="2400" dirty="0">
                <a:latin typeface="+mn-lt"/>
              </a:rPr>
              <a:t> </a:t>
            </a:r>
            <a:r>
              <a:rPr lang="en-US" sz="2400" dirty="0" err="1">
                <a:latin typeface="+mn-lt"/>
              </a:rPr>
              <a:t>недеља</a:t>
            </a:r>
            <a:endParaRPr lang="en-US" sz="2400" dirty="0">
              <a:latin typeface="+mn-lt"/>
            </a:endParaRPr>
          </a:p>
        </p:txBody>
      </p:sp>
      <p:sp>
        <p:nvSpPr>
          <p:cNvPr id="3075" name="Subtitle 4"/>
          <p:cNvSpPr>
            <a:spLocks noGrp="1"/>
          </p:cNvSpPr>
          <p:nvPr>
            <p:ph type="subTitle" idx="1"/>
          </p:nvPr>
        </p:nvSpPr>
        <p:spPr>
          <a:xfrm>
            <a:off x="1371600" y="4941888"/>
            <a:ext cx="6400800" cy="696912"/>
          </a:xfrm>
        </p:spPr>
        <p:txBody>
          <a:bodyPr/>
          <a:lstStyle/>
          <a:p>
            <a:pPr eaLnBrk="1" hangingPunct="1"/>
            <a:r>
              <a:rPr lang="sr-Cyrl-RS" sz="2000" b="1">
                <a:solidFill>
                  <a:schemeClr val="tx2"/>
                </a:solidFill>
              </a:rPr>
              <a:t>Проф</a:t>
            </a:r>
            <a:r>
              <a:rPr lang="en-US" sz="2000" b="1">
                <a:solidFill>
                  <a:schemeClr val="tx2"/>
                </a:solidFill>
              </a:rPr>
              <a:t> др Михајло  Јаковљеви</a:t>
            </a:r>
            <a:r>
              <a:rPr lang="sr-Cyrl-CS" sz="2000" b="1">
                <a:solidFill>
                  <a:schemeClr val="tx2"/>
                </a:solidFill>
              </a:rPr>
              <a:t>ћ</a:t>
            </a:r>
            <a:br>
              <a:rPr lang="sr-Latn-CS" sz="2400" b="1">
                <a:solidFill>
                  <a:schemeClr val="tx2"/>
                </a:solidFill>
              </a:rPr>
            </a:br>
            <a:endParaRPr lang="en-US" sz="2000">
              <a:solidFill>
                <a:schemeClr val="tx2"/>
              </a:solidFill>
            </a:endParaRPr>
          </a:p>
        </p:txBody>
      </p:sp>
    </p:spTree>
    <p:extLst>
      <p:ext uri="{BB962C8B-B14F-4D97-AF65-F5344CB8AC3E}">
        <p14:creationId xmlns:p14="http://schemas.microsoft.com/office/powerpoint/2010/main" val="11556000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Grp="1" noChangeArrowheads="1"/>
          </p:cNvSpPr>
          <p:nvPr>
            <p:ph type="title"/>
          </p:nvPr>
        </p:nvSpPr>
        <p:spPr>
          <a:xfrm>
            <a:off x="0" y="115888"/>
            <a:ext cx="9144000" cy="976312"/>
          </a:xfrm>
        </p:spPr>
        <p:txBody>
          <a:bodyPr/>
          <a:lstStyle/>
          <a:p>
            <a:pPr eaLnBrk="1" hangingPunct="1"/>
            <a:r>
              <a:rPr lang="sr-Latn-CS"/>
              <a:t>QOLIE-AD-31 </a:t>
            </a:r>
            <a:r>
              <a:rPr lang="sr-Cyrl-CS"/>
              <a:t>     </a:t>
            </a:r>
            <a:r>
              <a:rPr lang="sr-Latn-CS"/>
              <a:t>QOLIE-AD-</a:t>
            </a:r>
            <a:r>
              <a:rPr lang="en-US"/>
              <a:t>48</a:t>
            </a:r>
            <a:br>
              <a:rPr lang="sr-Latn-CS"/>
            </a:br>
            <a:r>
              <a:rPr lang="sr-Cyrl-CS" sz="2400"/>
              <a:t>(примери скала намењених одраслима и адолесцентима са епилепсијом)</a:t>
            </a:r>
          </a:p>
        </p:txBody>
      </p:sp>
      <p:sp>
        <p:nvSpPr>
          <p:cNvPr id="12291" name="Rectangle 5"/>
          <p:cNvSpPr>
            <a:spLocks noGrp="1" noChangeArrowheads="1"/>
          </p:cNvSpPr>
          <p:nvPr>
            <p:ph type="body" sz="half" idx="1"/>
          </p:nvPr>
        </p:nvSpPr>
        <p:spPr>
          <a:xfrm>
            <a:off x="468313" y="1484313"/>
            <a:ext cx="4038600" cy="4114800"/>
          </a:xfrm>
        </p:spPr>
        <p:txBody>
          <a:bodyPr/>
          <a:lstStyle/>
          <a:p>
            <a:pPr eaLnBrk="1" hangingPunct="1"/>
            <a:r>
              <a:rPr lang="sr-Cyrl-CS" sz="2400"/>
              <a:t>Забринутост због појаве напада</a:t>
            </a:r>
          </a:p>
          <a:p>
            <a:pPr eaLnBrk="1" hangingPunct="1"/>
            <a:r>
              <a:rPr lang="sr-Cyrl-CS" sz="2400"/>
              <a:t>Укупни квалитет живота</a:t>
            </a:r>
          </a:p>
          <a:p>
            <a:pPr eaLnBrk="1" hangingPunct="1"/>
            <a:r>
              <a:rPr lang="sr-Cyrl-CS" sz="2400"/>
              <a:t>Емоционално благостање</a:t>
            </a:r>
          </a:p>
          <a:p>
            <a:pPr eaLnBrk="1" hangingPunct="1"/>
            <a:r>
              <a:rPr lang="sr-Cyrl-CS" sz="2400"/>
              <a:t>Енергичност / умор</a:t>
            </a:r>
          </a:p>
          <a:p>
            <a:pPr eaLnBrk="1" hangingPunct="1"/>
            <a:r>
              <a:rPr lang="sr-Cyrl-CS" sz="2400"/>
              <a:t>Когнитивни сегмент</a:t>
            </a:r>
          </a:p>
          <a:p>
            <a:pPr eaLnBrk="1" hangingPunct="1"/>
            <a:r>
              <a:rPr lang="sr-Cyrl-CS" sz="2400"/>
              <a:t>Ефекти лекова и</a:t>
            </a:r>
          </a:p>
          <a:p>
            <a:pPr eaLnBrk="1" hangingPunct="1"/>
            <a:r>
              <a:rPr lang="sr-Cyrl-CS" sz="2400"/>
              <a:t>Друштвено функционисање појединца</a:t>
            </a:r>
            <a:r>
              <a:rPr lang="en-US" sz="2400"/>
              <a:t> </a:t>
            </a:r>
          </a:p>
        </p:txBody>
      </p:sp>
      <p:sp>
        <p:nvSpPr>
          <p:cNvPr id="12292" name="Rectangle 6"/>
          <p:cNvSpPr>
            <a:spLocks noGrp="1" noChangeArrowheads="1"/>
          </p:cNvSpPr>
          <p:nvPr>
            <p:ph type="body" sz="half" idx="2"/>
          </p:nvPr>
        </p:nvSpPr>
        <p:spPr>
          <a:xfrm>
            <a:off x="4643438" y="1484313"/>
            <a:ext cx="4038600" cy="4114800"/>
          </a:xfrm>
        </p:spPr>
        <p:txBody>
          <a:bodyPr/>
          <a:lstStyle/>
          <a:p>
            <a:pPr eaLnBrk="1" hangingPunct="1"/>
            <a:r>
              <a:rPr lang="ru-RU" sz="2400"/>
              <a:t>Утицај епилепсије </a:t>
            </a:r>
            <a:r>
              <a:rPr lang="en-US" sz="2400"/>
              <a:t> ,</a:t>
            </a:r>
            <a:endParaRPr lang="sr-Cyrl-CS" sz="2400"/>
          </a:p>
          <a:p>
            <a:pPr eaLnBrk="1" hangingPunct="1"/>
            <a:r>
              <a:rPr lang="sr-Cyrl-CS" sz="2400"/>
              <a:t>Памћење и концентрација</a:t>
            </a:r>
            <a:r>
              <a:rPr lang="en-US" sz="2400"/>
              <a:t> </a:t>
            </a:r>
            <a:endParaRPr lang="sr-Cyrl-CS" sz="2400"/>
          </a:p>
          <a:p>
            <a:pPr eaLnBrk="1" hangingPunct="1"/>
            <a:r>
              <a:rPr lang="sr-Cyrl-CS" sz="2400"/>
              <a:t>Ставови о епилепсији </a:t>
            </a:r>
            <a:r>
              <a:rPr lang="en-US" sz="2400"/>
              <a:t>,</a:t>
            </a:r>
            <a:endParaRPr lang="sr-Cyrl-CS" sz="2400"/>
          </a:p>
          <a:p>
            <a:pPr eaLnBrk="1" hangingPunct="1"/>
            <a:r>
              <a:rPr lang="sr-Cyrl-CS" sz="2400"/>
              <a:t>Физичко функционисање</a:t>
            </a:r>
            <a:r>
              <a:rPr lang="en-US" sz="2400"/>
              <a:t> </a:t>
            </a:r>
            <a:endParaRPr lang="sr-Cyrl-CS" sz="2400"/>
          </a:p>
          <a:p>
            <a:pPr eaLnBrk="1" hangingPunct="1"/>
            <a:r>
              <a:rPr lang="sr-Cyrl-CS" sz="2400"/>
              <a:t>Стигма</a:t>
            </a:r>
            <a:r>
              <a:rPr lang="en-US" sz="2400"/>
              <a:t> ,</a:t>
            </a:r>
            <a:endParaRPr lang="sr-Cyrl-CS" sz="2400"/>
          </a:p>
          <a:p>
            <a:pPr eaLnBrk="1" hangingPunct="1"/>
            <a:r>
              <a:rPr lang="sr-Cyrl-CS" sz="2400"/>
              <a:t>Подршка околине</a:t>
            </a:r>
            <a:r>
              <a:rPr lang="en-US" sz="2400"/>
              <a:t> ,</a:t>
            </a:r>
            <a:endParaRPr lang="sr-Cyrl-CS" sz="2400"/>
          </a:p>
          <a:p>
            <a:pPr eaLnBrk="1" hangingPunct="1"/>
            <a:r>
              <a:rPr lang="sr-Cyrl-CS" sz="2400"/>
              <a:t>Понашање у школи/на послу и</a:t>
            </a:r>
          </a:p>
          <a:p>
            <a:pPr eaLnBrk="1" hangingPunct="1"/>
            <a:r>
              <a:rPr lang="sr-Cyrl-CS" sz="2400"/>
              <a:t>Схватање здравља </a:t>
            </a:r>
            <a:endParaRPr lang="en-US" sz="2400"/>
          </a:p>
        </p:txBody>
      </p:sp>
    </p:spTree>
    <p:extLst>
      <p:ext uri="{BB962C8B-B14F-4D97-AF65-F5344CB8AC3E}">
        <p14:creationId xmlns:p14="http://schemas.microsoft.com/office/powerpoint/2010/main" val="30842347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428625"/>
            <a:ext cx="9144000" cy="1066800"/>
          </a:xfrm>
        </p:spPr>
        <p:txBody>
          <a:bodyPr/>
          <a:lstStyle/>
          <a:p>
            <a:pPr eaLnBrk="1" hangingPunct="1"/>
            <a:r>
              <a:rPr lang="en-US" sz="3600"/>
              <a:t>KDQOL-SF</a:t>
            </a:r>
            <a:r>
              <a:rPr lang="en-US" sz="3600" baseline="30000"/>
              <a:t>TM</a:t>
            </a:r>
            <a:r>
              <a:rPr lang="en-US" sz="3600"/>
              <a:t> </a:t>
            </a:r>
            <a:r>
              <a:rPr lang="sr-Latn-CS" sz="3600"/>
              <a:t>– </a:t>
            </a:r>
            <a:r>
              <a:rPr lang="en-US" sz="3600"/>
              <a:t>Специфи</a:t>
            </a:r>
            <a:r>
              <a:rPr lang="sr-Latn-CS" sz="3600"/>
              <a:t>ч</a:t>
            </a:r>
            <a:r>
              <a:rPr lang="en-US" sz="3600"/>
              <a:t>н</a:t>
            </a:r>
            <a:r>
              <a:rPr lang="sr-Latn-CS" sz="3600"/>
              <a:t>а </a:t>
            </a:r>
            <a:r>
              <a:rPr lang="en-US" sz="3600"/>
              <a:t>скала за </a:t>
            </a:r>
            <a:r>
              <a:rPr lang="sr-Latn-CS" sz="3600"/>
              <a:t>процену </a:t>
            </a:r>
            <a:r>
              <a:rPr lang="en-US" sz="3600"/>
              <a:t>квалитет</a:t>
            </a:r>
            <a:r>
              <a:rPr lang="sr-Latn-CS" sz="3600"/>
              <a:t>а</a:t>
            </a:r>
            <a:r>
              <a:rPr lang="en-US" sz="3600"/>
              <a:t> </a:t>
            </a:r>
            <a:r>
              <a:rPr lang="sr-Latn-CS" sz="3600"/>
              <a:t>ж</a:t>
            </a:r>
            <a:r>
              <a:rPr lang="en-US" sz="3600"/>
              <a:t>ивота код обољења бубрега</a:t>
            </a:r>
          </a:p>
        </p:txBody>
      </p:sp>
      <p:sp>
        <p:nvSpPr>
          <p:cNvPr id="13315" name="Rectangle 3"/>
          <p:cNvSpPr>
            <a:spLocks noGrp="1" noChangeArrowheads="1"/>
          </p:cNvSpPr>
          <p:nvPr>
            <p:ph type="body" idx="4294967295"/>
          </p:nvPr>
        </p:nvSpPr>
        <p:spPr>
          <a:xfrm>
            <a:off x="1143000" y="1905000"/>
            <a:ext cx="7677150" cy="4114800"/>
          </a:xfrm>
          <a:noFill/>
        </p:spPr>
        <p:txBody>
          <a:bodyPr lIns="92075" tIns="46038" rIns="92075" bIns="46038"/>
          <a:lstStyle/>
          <a:p>
            <a:pPr marL="0" indent="0" defTabSz="971550" eaLnBrk="1" hangingPunct="1">
              <a:lnSpc>
                <a:spcPct val="55000"/>
              </a:lnSpc>
              <a:spcBef>
                <a:spcPct val="75000"/>
              </a:spcBef>
            </a:pPr>
            <a:r>
              <a:rPr lang="en-US" sz="2400"/>
              <a:t> Симптоми/проблеми (12 питања)</a:t>
            </a:r>
          </a:p>
          <a:p>
            <a:pPr marL="0" indent="0" defTabSz="971550" eaLnBrk="1" hangingPunct="1">
              <a:lnSpc>
                <a:spcPct val="55000"/>
              </a:lnSpc>
              <a:spcBef>
                <a:spcPct val="75000"/>
              </a:spcBef>
            </a:pPr>
            <a:r>
              <a:rPr lang="en-US" sz="2400"/>
              <a:t> Ефекти болести бубрега (8 питања)</a:t>
            </a:r>
          </a:p>
          <a:p>
            <a:pPr marL="0" indent="0" defTabSz="971550" eaLnBrk="1" hangingPunct="1">
              <a:lnSpc>
                <a:spcPct val="55000"/>
              </a:lnSpc>
              <a:spcBef>
                <a:spcPct val="75000"/>
              </a:spcBef>
            </a:pPr>
            <a:r>
              <a:rPr lang="en-US" sz="2400"/>
              <a:t> Оптерећење бубрежним обољењем (4</a:t>
            </a:r>
            <a:r>
              <a:rPr lang="sr-Cyrl-CS" sz="2400">
                <a:latin typeface="Arial" charset="0"/>
              </a:rPr>
              <a:t> </a:t>
            </a:r>
            <a:r>
              <a:rPr lang="en-US" sz="2400"/>
              <a:t>питања)</a:t>
            </a:r>
          </a:p>
          <a:p>
            <a:pPr marL="0" indent="0" defTabSz="971550" eaLnBrk="1" hangingPunct="1">
              <a:lnSpc>
                <a:spcPct val="55000"/>
              </a:lnSpc>
              <a:spcBef>
                <a:spcPct val="75000"/>
              </a:spcBef>
            </a:pPr>
            <a:r>
              <a:rPr lang="en-US" sz="2400"/>
              <a:t> Радни статус (2 питања)</a:t>
            </a:r>
          </a:p>
          <a:p>
            <a:pPr marL="0" indent="0" defTabSz="971550" eaLnBrk="1" hangingPunct="1">
              <a:lnSpc>
                <a:spcPct val="55000"/>
              </a:lnSpc>
              <a:spcBef>
                <a:spcPct val="75000"/>
              </a:spcBef>
            </a:pPr>
            <a:r>
              <a:rPr lang="en-US" sz="2400"/>
              <a:t> Когнитивна функција (3 питања)</a:t>
            </a:r>
          </a:p>
          <a:p>
            <a:pPr marL="0" indent="0" defTabSz="971550" eaLnBrk="1" hangingPunct="1">
              <a:lnSpc>
                <a:spcPct val="55000"/>
              </a:lnSpc>
              <a:spcBef>
                <a:spcPct val="75000"/>
              </a:spcBef>
            </a:pPr>
            <a:r>
              <a:rPr lang="en-US" sz="2400"/>
              <a:t> Квалитет социјалне интеракције (3 питања)</a:t>
            </a:r>
          </a:p>
          <a:p>
            <a:pPr marL="0" indent="0" defTabSz="971550" eaLnBrk="1" hangingPunct="1">
              <a:lnSpc>
                <a:spcPct val="55000"/>
              </a:lnSpc>
              <a:spcBef>
                <a:spcPct val="75000"/>
              </a:spcBef>
            </a:pPr>
            <a:r>
              <a:rPr lang="en-US" sz="2400"/>
              <a:t> Сексуална функција (2 питања)</a:t>
            </a:r>
          </a:p>
          <a:p>
            <a:pPr marL="0" indent="0" defTabSz="971550" eaLnBrk="1" hangingPunct="1">
              <a:lnSpc>
                <a:spcPct val="55000"/>
              </a:lnSpc>
              <a:spcBef>
                <a:spcPct val="75000"/>
              </a:spcBef>
            </a:pPr>
            <a:r>
              <a:rPr lang="en-US" sz="2400"/>
              <a:t> Сан (4 питања)</a:t>
            </a:r>
          </a:p>
        </p:txBody>
      </p:sp>
    </p:spTree>
    <p:extLst>
      <p:ext uri="{BB962C8B-B14F-4D97-AF65-F5344CB8AC3E}">
        <p14:creationId xmlns:p14="http://schemas.microsoft.com/office/powerpoint/2010/main" val="8134085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sr-Cyrl-CS"/>
              <a:t>Пример “близанаца” – илустративан за </a:t>
            </a:r>
            <a:r>
              <a:rPr lang="sr-Latn-CS"/>
              <a:t>QLS </a:t>
            </a:r>
            <a:r>
              <a:rPr lang="sr-Cyrl-CS"/>
              <a:t>концепт</a:t>
            </a:r>
          </a:p>
        </p:txBody>
      </p:sp>
      <p:sp>
        <p:nvSpPr>
          <p:cNvPr id="14339" name="Content Placeholder 2"/>
          <p:cNvSpPr>
            <a:spLocks noGrp="1"/>
          </p:cNvSpPr>
          <p:nvPr>
            <p:ph idx="1"/>
          </p:nvPr>
        </p:nvSpPr>
        <p:spPr>
          <a:xfrm>
            <a:off x="457200" y="1600200"/>
            <a:ext cx="8435975" cy="4972050"/>
          </a:xfrm>
        </p:spPr>
        <p:txBody>
          <a:bodyPr/>
          <a:lstStyle/>
          <a:p>
            <a:pPr eaLnBrk="1" hangingPunct="1"/>
            <a:r>
              <a:rPr lang="sr-Latn-CS" sz="2800"/>
              <a:t>Једнојајчани </a:t>
            </a:r>
            <a:r>
              <a:rPr lang="en-US" sz="2800"/>
              <a:t>близанц</a:t>
            </a:r>
            <a:r>
              <a:rPr lang="sr-Latn-CS" sz="2800"/>
              <a:t>и -</a:t>
            </a:r>
            <a:r>
              <a:rPr lang="en-US" sz="2800"/>
              <a:t> један је </a:t>
            </a:r>
            <a:r>
              <a:rPr lang="en-US" sz="2800" b="1"/>
              <a:t>сликар </a:t>
            </a:r>
            <a:r>
              <a:rPr lang="en-US" sz="2800"/>
              <a:t>а други </a:t>
            </a:r>
            <a:r>
              <a:rPr lang="en-US" sz="2800" b="1"/>
              <a:t>преводилац</a:t>
            </a:r>
            <a:r>
              <a:rPr lang="sr-Latn-CS" sz="2800" b="1"/>
              <a:t>,</a:t>
            </a:r>
            <a:r>
              <a:rPr lang="en-US" sz="2800"/>
              <a:t> када обојица поломе десну руку</a:t>
            </a:r>
            <a:r>
              <a:rPr lang="sr-Latn-CS" sz="2800"/>
              <a:t>...</a:t>
            </a:r>
          </a:p>
          <a:p>
            <a:pPr eaLnBrk="1" hangingPunct="1"/>
            <a:r>
              <a:rPr lang="sr-Latn-CS" sz="2800"/>
              <a:t>Мада</a:t>
            </a:r>
            <a:r>
              <a:rPr lang="en-US" sz="2800"/>
              <a:t> је оштећење њиховог здравља по уобичајеним мерилима по</a:t>
            </a:r>
            <a:r>
              <a:rPr lang="sr-Latn-CS" sz="2800"/>
              <a:t>дј</a:t>
            </a:r>
            <a:r>
              <a:rPr lang="en-US" sz="2800"/>
              <a:t>е</a:t>
            </a:r>
            <a:r>
              <a:rPr lang="sr-Latn-CS" sz="2800"/>
              <a:t>д</a:t>
            </a:r>
            <a:r>
              <a:rPr lang="en-US" sz="2800"/>
              <a:t>нако, они га могу различито вредновати, зато што један од њих много квалитетније живи захваљујуци тој руци</a:t>
            </a:r>
            <a:endParaRPr lang="sr-Latn-CS" sz="2800"/>
          </a:p>
          <a:p>
            <a:pPr eaLnBrk="1" hangingPunct="1"/>
            <a:r>
              <a:rPr lang="en-US" sz="2800"/>
              <a:t>Сходно томе, њихова процена </a:t>
            </a:r>
            <a:r>
              <a:rPr lang="en-US" sz="2800" b="1"/>
              <a:t>корисности </a:t>
            </a:r>
            <a:r>
              <a:rPr lang="en-US" sz="2800"/>
              <a:t>медицинског третмана (тј. </a:t>
            </a:r>
            <a:r>
              <a:rPr lang="en-US" sz="2800" b="1"/>
              <a:t>степена у коме медицински третман фрактуре побољшава квалитет </a:t>
            </a:r>
            <a:r>
              <a:rPr lang="en-US" sz="2800"/>
              <a:t>њиховог живота) може такође бити различита</a:t>
            </a:r>
            <a:endParaRPr lang="en-GB" sz="2800"/>
          </a:p>
        </p:txBody>
      </p:sp>
    </p:spTree>
    <p:extLst>
      <p:ext uri="{BB962C8B-B14F-4D97-AF65-F5344CB8AC3E}">
        <p14:creationId xmlns:p14="http://schemas.microsoft.com/office/powerpoint/2010/main" val="37364066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68313" y="0"/>
            <a:ext cx="8229600" cy="1143000"/>
          </a:xfrm>
        </p:spPr>
        <p:txBody>
          <a:bodyPr/>
          <a:lstStyle/>
          <a:p>
            <a:pPr eaLnBrk="1" hangingPunct="1"/>
            <a:r>
              <a:rPr lang="sr-Cyrl-CS"/>
              <a:t>Пример</a:t>
            </a:r>
            <a:r>
              <a:rPr lang="sr-Latn-CS"/>
              <a:t> </a:t>
            </a:r>
            <a:r>
              <a:rPr lang="sr-Cyrl-CS"/>
              <a:t>“депресија” – илустративан за </a:t>
            </a:r>
            <a:r>
              <a:rPr lang="sr-Latn-CS"/>
              <a:t>QLS </a:t>
            </a:r>
            <a:r>
              <a:rPr lang="sr-Cyrl-CS"/>
              <a:t>концепт</a:t>
            </a:r>
          </a:p>
        </p:txBody>
      </p:sp>
      <p:sp>
        <p:nvSpPr>
          <p:cNvPr id="15363" name="Content Placeholder 2"/>
          <p:cNvSpPr>
            <a:spLocks noGrp="1"/>
          </p:cNvSpPr>
          <p:nvPr>
            <p:ph idx="1"/>
          </p:nvPr>
        </p:nvSpPr>
        <p:spPr>
          <a:xfrm>
            <a:off x="323850" y="1268413"/>
            <a:ext cx="8229600" cy="5257800"/>
          </a:xfrm>
        </p:spPr>
        <p:txBody>
          <a:bodyPr/>
          <a:lstStyle/>
          <a:p>
            <a:pPr eaLnBrk="1" hangingPunct="1">
              <a:lnSpc>
                <a:spcPct val="80000"/>
              </a:lnSpc>
            </a:pPr>
            <a:r>
              <a:rPr lang="sr-Cyrl-CS" sz="2500"/>
              <a:t>Студија разматра однос потребних улагања у фармаколошко и психотерапијско лечење депресије према исходу а то је квантитет и квалитет живота</a:t>
            </a:r>
          </a:p>
          <a:p>
            <a:pPr eaLnBrk="1" hangingPunct="1">
              <a:lnSpc>
                <a:spcPct val="80000"/>
              </a:lnSpc>
            </a:pPr>
            <a:r>
              <a:rPr lang="sr-Cyrl-CS" sz="2500"/>
              <a:t>Дакле број постигнутих година квалитетног живота</a:t>
            </a:r>
          </a:p>
          <a:p>
            <a:pPr eaLnBrk="1" hangingPunct="1">
              <a:lnSpc>
                <a:spcPct val="80000"/>
              </a:lnSpc>
            </a:pPr>
            <a:r>
              <a:rPr lang="sr-Cyrl-CS" sz="2500"/>
              <a:t>Познато је да се депресивне психозе у високом проценту завршавају суицидом као што је познат и огроман утицај поремећаја афекта на квалитет живота</a:t>
            </a:r>
          </a:p>
          <a:p>
            <a:pPr eaLnBrk="1" hangingPunct="1">
              <a:lnSpc>
                <a:spcPct val="80000"/>
              </a:lnSpc>
            </a:pPr>
            <a:r>
              <a:rPr lang="sr-Cyrl-CS" sz="2500"/>
              <a:t>Резултати више студија депресије овог типа, кажу да је </a:t>
            </a:r>
            <a:r>
              <a:rPr lang="sr-Cyrl-CS" sz="2500" b="1"/>
              <a:t>фармаколошки третман јефтинији од психијатријског </a:t>
            </a:r>
            <a:r>
              <a:rPr lang="sr-Cyrl-CS" sz="2500"/>
              <a:t>рачунајући по добијеној години квалитетног живота</a:t>
            </a:r>
          </a:p>
          <a:p>
            <a:pPr eaLnBrk="1" hangingPunct="1">
              <a:lnSpc>
                <a:spcPct val="80000"/>
              </a:lnSpc>
            </a:pPr>
            <a:r>
              <a:rPr lang="sr-Cyrl-CS" sz="2500"/>
              <a:t>Исто тако откривено је да депресија по индексу трошкови / корисност спада у ранг осталих честих медицинских проблема непсихолошке природе</a:t>
            </a:r>
            <a:r>
              <a:rPr lang="sr-Cyrl-CS" sz="2800"/>
              <a:t> </a:t>
            </a:r>
            <a:r>
              <a:rPr lang="sr-Latn-CS" sz="2800"/>
              <a:t>(Pirraglia 2004. )</a:t>
            </a:r>
            <a:endParaRPr lang="en-GB" sz="2800"/>
          </a:p>
          <a:p>
            <a:pPr eaLnBrk="1" hangingPunct="1"/>
            <a:endParaRPr lang="en-GB"/>
          </a:p>
        </p:txBody>
      </p:sp>
    </p:spTree>
    <p:extLst>
      <p:ext uri="{BB962C8B-B14F-4D97-AF65-F5344CB8AC3E}">
        <p14:creationId xmlns:p14="http://schemas.microsoft.com/office/powerpoint/2010/main" val="28221785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500063" y="0"/>
            <a:ext cx="8229600" cy="1143000"/>
          </a:xfrm>
        </p:spPr>
        <p:txBody>
          <a:bodyPr/>
          <a:lstStyle/>
          <a:p>
            <a:pPr eaLnBrk="1" hangingPunct="1"/>
            <a:r>
              <a:rPr lang="sr-Cyrl-CS"/>
              <a:t>Полазне претпоставке</a:t>
            </a:r>
          </a:p>
        </p:txBody>
      </p:sp>
      <p:sp>
        <p:nvSpPr>
          <p:cNvPr id="4099" name="Content Placeholder 2"/>
          <p:cNvSpPr>
            <a:spLocks noGrp="1"/>
          </p:cNvSpPr>
          <p:nvPr>
            <p:ph idx="1"/>
          </p:nvPr>
        </p:nvSpPr>
        <p:spPr>
          <a:xfrm>
            <a:off x="500063" y="1071563"/>
            <a:ext cx="8229600" cy="5257800"/>
          </a:xfrm>
        </p:spPr>
        <p:txBody>
          <a:bodyPr/>
          <a:lstStyle/>
          <a:p>
            <a:pPr eaLnBrk="1" hangingPunct="1"/>
            <a:r>
              <a:rPr lang="sr-Cyrl-CS" sz="2600"/>
              <a:t>Аксиом рационалног менаџмента у здравству би био да је задатак постојања система здравствених установа да , са расположивим ресурсима, у реалном времену , грађанима пруже највећи могући </a:t>
            </a:r>
            <a:r>
              <a:rPr lang="sr-Cyrl-CS" sz="2600" b="1"/>
              <a:t>КВАНТИТЕТ</a:t>
            </a:r>
            <a:r>
              <a:rPr lang="sr-Cyrl-CS" sz="2600"/>
              <a:t> и/или </a:t>
            </a:r>
            <a:r>
              <a:rPr lang="sr-Cyrl-CS" sz="2600" b="1"/>
              <a:t>КВАЛИТЕТ</a:t>
            </a:r>
            <a:r>
              <a:rPr lang="sr-Cyrl-CS" sz="2600"/>
              <a:t> </a:t>
            </a:r>
            <a:r>
              <a:rPr lang="sr-Cyrl-CS" sz="2600" b="1"/>
              <a:t>ЖИВОТА</a:t>
            </a:r>
          </a:p>
          <a:p>
            <a:pPr eaLnBrk="1" hangingPunct="1"/>
            <a:r>
              <a:rPr lang="sr-Cyrl-CS" sz="2600"/>
              <a:t>Концепт квалитета живота се појавио кад је препозната потреба да се успех било које терапијске интервенције сагледа из угла болесника (његовог осећаја задовољства и благостања , олакшања или сагласности са сопственим системом вредности – наиме знамо да културни миље заједнице доста утиче на “стандард” онога што се сматра квалитетним животом)</a:t>
            </a:r>
          </a:p>
        </p:txBody>
      </p:sp>
    </p:spTree>
    <p:extLst>
      <p:ext uri="{BB962C8B-B14F-4D97-AF65-F5344CB8AC3E}">
        <p14:creationId xmlns:p14="http://schemas.microsoft.com/office/powerpoint/2010/main" val="3174711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68313" y="333375"/>
            <a:ext cx="8229600" cy="1143000"/>
          </a:xfrm>
        </p:spPr>
        <p:txBody>
          <a:bodyPr/>
          <a:lstStyle/>
          <a:p>
            <a:pPr eaLnBrk="1" hangingPunct="1"/>
            <a:r>
              <a:rPr lang="en-US" sz="4000"/>
              <a:t>Како се мери квалитет живота?</a:t>
            </a:r>
          </a:p>
        </p:txBody>
      </p:sp>
      <p:sp>
        <p:nvSpPr>
          <p:cNvPr id="5123" name="Rectangle 3"/>
          <p:cNvSpPr>
            <a:spLocks noGrp="1" noChangeArrowheads="1"/>
          </p:cNvSpPr>
          <p:nvPr>
            <p:ph type="body" idx="1"/>
          </p:nvPr>
        </p:nvSpPr>
        <p:spPr/>
        <p:txBody>
          <a:bodyPr/>
          <a:lstStyle/>
          <a:p>
            <a:pPr eaLnBrk="1" hangingPunct="1"/>
            <a:r>
              <a:rPr lang="en-US"/>
              <a:t>Мери се помоћу инструмената, који се могу поделити на два начина:</a:t>
            </a:r>
          </a:p>
          <a:p>
            <a:pPr lvl="1" eaLnBrk="1" hangingPunct="1"/>
            <a:r>
              <a:rPr lang="en-US"/>
              <a:t>По начину мерења:</a:t>
            </a:r>
          </a:p>
          <a:p>
            <a:pPr lvl="3" eaLnBrk="1" hangingPunct="1"/>
            <a:r>
              <a:rPr lang="en-US"/>
              <a:t>ПРОФИЛИ</a:t>
            </a:r>
          </a:p>
          <a:p>
            <a:pPr lvl="3" eaLnBrk="1" hangingPunct="1"/>
            <a:r>
              <a:rPr lang="en-US"/>
              <a:t>ИНДЕКСИ</a:t>
            </a:r>
          </a:p>
          <a:p>
            <a:pPr lvl="1" eaLnBrk="1" hangingPunct="1"/>
            <a:r>
              <a:rPr lang="en-US"/>
              <a:t>По специфичности за одређену болест</a:t>
            </a:r>
          </a:p>
          <a:p>
            <a:pPr lvl="3" eaLnBrk="1" hangingPunct="1"/>
            <a:r>
              <a:rPr lang="en-US"/>
              <a:t>ГЕНЕРИ</a:t>
            </a:r>
            <a:r>
              <a:rPr lang="sr-Cyrl-CS"/>
              <a:t>Ч</a:t>
            </a:r>
            <a:r>
              <a:rPr lang="en-US"/>
              <a:t>КИ</a:t>
            </a:r>
          </a:p>
          <a:p>
            <a:pPr lvl="3" eaLnBrk="1" hangingPunct="1"/>
            <a:r>
              <a:rPr lang="en-US"/>
              <a:t>СПЕЦИФИ</a:t>
            </a:r>
            <a:r>
              <a:rPr lang="sr-Cyrl-CS">
                <a:latin typeface="Arial" charset="0"/>
              </a:rPr>
              <a:t>Ч</a:t>
            </a:r>
            <a:r>
              <a:rPr lang="en-US"/>
              <a:t>НИ</a:t>
            </a:r>
          </a:p>
        </p:txBody>
      </p:sp>
    </p:spTree>
    <p:extLst>
      <p:ext uri="{BB962C8B-B14F-4D97-AF65-F5344CB8AC3E}">
        <p14:creationId xmlns:p14="http://schemas.microsoft.com/office/powerpoint/2010/main" val="19535461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a:t>Профили</a:t>
            </a:r>
          </a:p>
        </p:txBody>
      </p:sp>
      <p:sp>
        <p:nvSpPr>
          <p:cNvPr id="6147" name="Rectangle 3"/>
          <p:cNvSpPr>
            <a:spLocks noGrp="1" noChangeArrowheads="1"/>
          </p:cNvSpPr>
          <p:nvPr>
            <p:ph type="body" idx="1"/>
          </p:nvPr>
        </p:nvSpPr>
        <p:spPr/>
        <p:txBody>
          <a:bodyPr/>
          <a:lstStyle/>
          <a:p>
            <a:pPr eaLnBrk="1" hangingPunct="1"/>
            <a:r>
              <a:rPr lang="en-US" sz="2800"/>
              <a:t>Профили су заправо скале које оцењују ви{е аспеката квалитета живота посебно (нпр. социјална интеракција, покретљивост, способност да се пацијент брине сам о себи, итд.)</a:t>
            </a:r>
          </a:p>
          <a:p>
            <a:pPr eaLnBrk="1" hangingPunct="1">
              <a:buFont typeface="Wingdings" pitchFamily="2" charset="2"/>
              <a:buNone/>
            </a:pPr>
            <a:r>
              <a:rPr lang="en-US" sz="2800"/>
              <a:t>	Најпознатије скале за мерење профила су: Профил утицаја болести (engl. Sickness Impact Profile), SF-36 и Нотингемски профил здравља (Nottingham Health Profile)</a:t>
            </a:r>
          </a:p>
        </p:txBody>
      </p:sp>
    </p:spTree>
    <p:extLst>
      <p:ext uri="{BB962C8B-B14F-4D97-AF65-F5344CB8AC3E}">
        <p14:creationId xmlns:p14="http://schemas.microsoft.com/office/powerpoint/2010/main" val="16260917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t>Генерички профили обично имају следеће делове</a:t>
            </a:r>
          </a:p>
        </p:txBody>
      </p:sp>
      <p:sp>
        <p:nvSpPr>
          <p:cNvPr id="7171" name="Rectangle 3"/>
          <p:cNvSpPr>
            <a:spLocks noGrp="1" noChangeArrowheads="1"/>
          </p:cNvSpPr>
          <p:nvPr>
            <p:ph type="body" idx="1"/>
          </p:nvPr>
        </p:nvSpPr>
        <p:spPr/>
        <p:txBody>
          <a:bodyPr/>
          <a:lstStyle/>
          <a:p>
            <a:pPr marL="0" indent="0" defTabSz="971550" eaLnBrk="1" hangingPunct="1">
              <a:lnSpc>
                <a:spcPct val="55000"/>
              </a:lnSpc>
              <a:spcBef>
                <a:spcPct val="75000"/>
              </a:spcBef>
            </a:pPr>
            <a:endParaRPr lang="en-US" sz="2400"/>
          </a:p>
          <a:p>
            <a:pPr marL="0" indent="0" defTabSz="971550" eaLnBrk="1" hangingPunct="1">
              <a:lnSpc>
                <a:spcPct val="55000"/>
              </a:lnSpc>
              <a:spcBef>
                <a:spcPct val="75000"/>
              </a:spcBef>
            </a:pPr>
            <a:r>
              <a:rPr lang="en-US" sz="2400"/>
              <a:t> Физичко функционисање (10 питања)</a:t>
            </a:r>
          </a:p>
          <a:p>
            <a:pPr marL="0" indent="0" defTabSz="971550" eaLnBrk="1" hangingPunct="1">
              <a:lnSpc>
                <a:spcPct val="55000"/>
              </a:lnSpc>
              <a:spcBef>
                <a:spcPct val="75000"/>
              </a:spcBef>
            </a:pPr>
            <a:r>
              <a:rPr lang="en-US" sz="2400"/>
              <a:t> Ограничења улоге/физичка (4 питања)</a:t>
            </a:r>
          </a:p>
          <a:p>
            <a:pPr marL="0" indent="0" defTabSz="971550" eaLnBrk="1" hangingPunct="1">
              <a:lnSpc>
                <a:spcPct val="55000"/>
              </a:lnSpc>
              <a:spcBef>
                <a:spcPct val="75000"/>
              </a:spcBef>
            </a:pPr>
            <a:r>
              <a:rPr lang="en-US" sz="2400"/>
              <a:t> Ограничења улоге/емоционална (3 питања)</a:t>
            </a:r>
          </a:p>
          <a:p>
            <a:pPr marL="0" indent="0" defTabSz="971550" eaLnBrk="1" hangingPunct="1">
              <a:lnSpc>
                <a:spcPct val="55000"/>
              </a:lnSpc>
              <a:spcBef>
                <a:spcPct val="75000"/>
              </a:spcBef>
            </a:pPr>
            <a:r>
              <a:rPr lang="en-US" sz="2400"/>
              <a:t> Социјално функционисање (2 питања)</a:t>
            </a:r>
          </a:p>
          <a:p>
            <a:pPr marL="0" indent="0" defTabSz="971550" eaLnBrk="1" hangingPunct="1">
              <a:lnSpc>
                <a:spcPct val="55000"/>
              </a:lnSpc>
              <a:spcBef>
                <a:spcPct val="75000"/>
              </a:spcBef>
            </a:pPr>
            <a:r>
              <a:rPr lang="en-US" sz="2400"/>
              <a:t> Емоционално благостање (5 питања)</a:t>
            </a:r>
          </a:p>
          <a:p>
            <a:pPr marL="0" indent="0" defTabSz="971550" eaLnBrk="1" hangingPunct="1">
              <a:lnSpc>
                <a:spcPct val="55000"/>
              </a:lnSpc>
              <a:spcBef>
                <a:spcPct val="75000"/>
              </a:spcBef>
            </a:pPr>
            <a:r>
              <a:rPr lang="en-US" sz="2400"/>
              <a:t> Енергија/замор (4 питања)</a:t>
            </a:r>
          </a:p>
          <a:p>
            <a:pPr marL="0" indent="0" defTabSz="971550" eaLnBrk="1" hangingPunct="1">
              <a:lnSpc>
                <a:spcPct val="55000"/>
              </a:lnSpc>
              <a:spcBef>
                <a:spcPct val="75000"/>
              </a:spcBef>
            </a:pPr>
            <a:r>
              <a:rPr lang="en-US" sz="2400"/>
              <a:t> Бол (2 питања)</a:t>
            </a:r>
          </a:p>
          <a:p>
            <a:pPr marL="0" indent="0" defTabSz="971550" eaLnBrk="1" hangingPunct="1">
              <a:lnSpc>
                <a:spcPct val="55000"/>
              </a:lnSpc>
              <a:spcBef>
                <a:spcPct val="75000"/>
              </a:spcBef>
            </a:pPr>
            <a:r>
              <a:rPr lang="en-US" sz="2400"/>
              <a:t> Општа перцепција здравља (5 питања)</a:t>
            </a:r>
          </a:p>
        </p:txBody>
      </p:sp>
    </p:spTree>
    <p:extLst>
      <p:ext uri="{BB962C8B-B14F-4D97-AF65-F5344CB8AC3E}">
        <p14:creationId xmlns:p14="http://schemas.microsoft.com/office/powerpoint/2010/main" val="35853658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sr-Cyrl-CS"/>
              <a:t>Фланаганова Скала квалитета живота – историјски почетак</a:t>
            </a:r>
          </a:p>
        </p:txBody>
      </p:sp>
      <p:sp>
        <p:nvSpPr>
          <p:cNvPr id="8195" name="Content Placeholder 2"/>
          <p:cNvSpPr>
            <a:spLocks noGrp="1"/>
          </p:cNvSpPr>
          <p:nvPr>
            <p:ph idx="1"/>
          </p:nvPr>
        </p:nvSpPr>
        <p:spPr/>
        <p:txBody>
          <a:bodyPr/>
          <a:lstStyle/>
          <a:p>
            <a:pPr eaLnBrk="1" hangingPunct="1"/>
            <a:r>
              <a:rPr lang="sr-Cyrl-CS" sz="2400"/>
              <a:t>Психолошки стандардизован мерни инструмент , изворно мерио опште параметре попут :</a:t>
            </a:r>
          </a:p>
          <a:p>
            <a:pPr lvl="1" eaLnBrk="1" hangingPunct="1"/>
            <a:r>
              <a:rPr lang="sr-Cyrl-CS" sz="2400"/>
              <a:t>Способности за самостално кретање , обављање хигијене</a:t>
            </a:r>
          </a:p>
          <a:p>
            <a:pPr lvl="1" eaLnBrk="1" hangingPunct="1"/>
            <a:r>
              <a:rPr lang="sr-Cyrl-CS" sz="2400"/>
              <a:t>Друштвени живот</a:t>
            </a:r>
          </a:p>
          <a:p>
            <a:pPr lvl="1" eaLnBrk="1" hangingPunct="1"/>
            <a:r>
              <a:rPr lang="sr-Cyrl-CS" sz="2400"/>
              <a:t>Креативни рад</a:t>
            </a:r>
          </a:p>
          <a:p>
            <a:pPr lvl="1" eaLnBrk="1" hangingPunct="1"/>
            <a:r>
              <a:rPr lang="sr-Cyrl-CS" sz="2400"/>
              <a:t>Однос према рађању и подизању сосптвеног потомства</a:t>
            </a:r>
          </a:p>
          <a:p>
            <a:pPr lvl="1" eaLnBrk="1" hangingPunct="1"/>
            <a:r>
              <a:rPr lang="sr-Cyrl-CS" sz="2400"/>
              <a:t>Доживљај властитог квалитета живота</a:t>
            </a:r>
          </a:p>
          <a:p>
            <a:pPr eaLnBrk="1" hangingPunct="1"/>
            <a:r>
              <a:rPr lang="sr-Cyrl-CS" sz="2400"/>
              <a:t>Касније су развијене адаптације на одређена медицинска стања као што су трудноћа , ХОБП ,епилепсија , глауком, депресија...</a:t>
            </a:r>
          </a:p>
          <a:p>
            <a:pPr lvl="1" eaLnBrk="1" hangingPunct="1">
              <a:buFont typeface="Arial" charset="0"/>
              <a:buNone/>
            </a:pPr>
            <a:endParaRPr lang="en-US"/>
          </a:p>
          <a:p>
            <a:pPr eaLnBrk="1" hangingPunct="1"/>
            <a:endParaRPr lang="en-GB"/>
          </a:p>
        </p:txBody>
      </p:sp>
    </p:spTree>
    <p:extLst>
      <p:ext uri="{BB962C8B-B14F-4D97-AF65-F5344CB8AC3E}">
        <p14:creationId xmlns:p14="http://schemas.microsoft.com/office/powerpoint/2010/main" val="31707860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914400" y="333375"/>
            <a:ext cx="8229600" cy="1143000"/>
          </a:xfrm>
        </p:spPr>
        <p:txBody>
          <a:bodyPr/>
          <a:lstStyle/>
          <a:p>
            <a:pPr eaLnBrk="1" hangingPunct="1"/>
            <a:r>
              <a:rPr lang="en-US"/>
              <a:t>Индекси</a:t>
            </a:r>
          </a:p>
        </p:txBody>
      </p:sp>
      <p:sp>
        <p:nvSpPr>
          <p:cNvPr id="9219" name="Rectangle 3"/>
          <p:cNvSpPr>
            <a:spLocks noGrp="1" noChangeArrowheads="1"/>
          </p:cNvSpPr>
          <p:nvPr>
            <p:ph type="body" idx="1"/>
          </p:nvPr>
        </p:nvSpPr>
        <p:spPr/>
        <p:txBody>
          <a:bodyPr/>
          <a:lstStyle/>
          <a:p>
            <a:pPr eaLnBrk="1" hangingPunct="1">
              <a:lnSpc>
                <a:spcPct val="90000"/>
              </a:lnSpc>
            </a:pPr>
            <a:r>
              <a:rPr lang="en-US"/>
              <a:t>Индекси своде целокупан квалитет живота на једну вредност, обично на скали од 0 (смрт или стање без свести) до 1 (пуно здравље). Данас се од индекса највише користе године живота кориговане за квалитет (Quality Adjusted Life Years), које се добијају када се број година живота помножи са квалитетом сваке године (израженим бројем између 0 и 1).</a:t>
            </a:r>
          </a:p>
        </p:txBody>
      </p:sp>
    </p:spTree>
    <p:extLst>
      <p:ext uri="{BB962C8B-B14F-4D97-AF65-F5344CB8AC3E}">
        <p14:creationId xmlns:p14="http://schemas.microsoft.com/office/powerpoint/2010/main" val="4187202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z="4000"/>
              <a:t>Генерички и специфични инструменти</a:t>
            </a:r>
          </a:p>
        </p:txBody>
      </p:sp>
      <p:sp>
        <p:nvSpPr>
          <p:cNvPr id="10243" name="Rectangle 3"/>
          <p:cNvSpPr>
            <a:spLocks noGrp="1" noChangeArrowheads="1"/>
          </p:cNvSpPr>
          <p:nvPr>
            <p:ph type="body" idx="1"/>
          </p:nvPr>
        </p:nvSpPr>
        <p:spPr/>
        <p:txBody>
          <a:bodyPr/>
          <a:lstStyle/>
          <a:p>
            <a:pPr eaLnBrk="1" hangingPunct="1"/>
            <a:r>
              <a:rPr lang="en-US"/>
              <a:t>Генерички инструменти се могу користити за мерење квалитета живота код већине болести</a:t>
            </a:r>
          </a:p>
          <a:p>
            <a:pPr eaLnBrk="1" hangingPunct="1"/>
            <a:r>
              <a:rPr lang="en-US"/>
              <a:t>Специфични инструменти се користе за мерење квалитета живота код одређених болести, популација или функција</a:t>
            </a:r>
          </a:p>
        </p:txBody>
      </p:sp>
    </p:spTree>
    <p:extLst>
      <p:ext uri="{BB962C8B-B14F-4D97-AF65-F5344CB8AC3E}">
        <p14:creationId xmlns:p14="http://schemas.microsoft.com/office/powerpoint/2010/main" val="22121983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0" y="0"/>
            <a:ext cx="8729663" cy="785813"/>
          </a:xfrm>
        </p:spPr>
        <p:txBody>
          <a:bodyPr/>
          <a:lstStyle/>
          <a:p>
            <a:pPr eaLnBrk="1" hangingPunct="1"/>
            <a:r>
              <a:rPr lang="sr-Cyrl-CS" sz="3600" dirty="0"/>
              <a:t>Својства студије трошкови / корисност</a:t>
            </a:r>
          </a:p>
        </p:txBody>
      </p:sp>
      <p:sp>
        <p:nvSpPr>
          <p:cNvPr id="11267" name="Content Placeholder 2"/>
          <p:cNvSpPr>
            <a:spLocks noGrp="1"/>
          </p:cNvSpPr>
          <p:nvPr>
            <p:ph idx="1"/>
          </p:nvPr>
        </p:nvSpPr>
        <p:spPr>
          <a:xfrm>
            <a:off x="142875" y="857250"/>
            <a:ext cx="8858250" cy="4954588"/>
          </a:xfrm>
        </p:spPr>
        <p:txBody>
          <a:bodyPr/>
          <a:lstStyle/>
          <a:p>
            <a:pPr eaLnBrk="1" hangingPunct="1">
              <a:lnSpc>
                <a:spcPct val="80000"/>
              </a:lnSpc>
            </a:pPr>
            <a:r>
              <a:rPr lang="sr-Latn-CS" sz="2600"/>
              <a:t>Код ових испитивања</a:t>
            </a:r>
            <a:r>
              <a:rPr lang="en-US" sz="2600"/>
              <a:t>,</a:t>
            </a:r>
            <a:r>
              <a:rPr lang="sr-Latn-CS" sz="2600"/>
              <a:t> исходи од интереса различитих медицинских процедура могу бити слични по обиму али неједнаки по другим особинама тако да је немогуће поредити ефекте једнозначно</a:t>
            </a:r>
          </a:p>
          <a:p>
            <a:pPr eaLnBrk="1" hangingPunct="1">
              <a:lnSpc>
                <a:spcPct val="80000"/>
              </a:lnSpc>
            </a:pPr>
            <a:r>
              <a:rPr lang="sr-Latn-CS" sz="2600"/>
              <a:t>Основ поређења је допринос дате процедуре порасту квалитета живота пацијента</a:t>
            </a:r>
          </a:p>
          <a:p>
            <a:pPr eaLnBrk="1" hangingPunct="1">
              <a:lnSpc>
                <a:spcPct val="80000"/>
              </a:lnSpc>
            </a:pPr>
            <a:r>
              <a:rPr lang="sr-Latn-CS" sz="2600"/>
              <a:t>Мерење квалитета живота се препушта оцени пацијента а на основу оригиналне Фланаганове Скале квалитета живота</a:t>
            </a:r>
          </a:p>
          <a:p>
            <a:pPr eaLnBrk="1" hangingPunct="1">
              <a:lnSpc>
                <a:spcPct val="80000"/>
              </a:lnSpc>
            </a:pPr>
            <a:r>
              <a:rPr lang="sr-Latn-CS" sz="2600"/>
              <a:t>Максимално могући квалитет има придружен износ 1 а смрт минимални тј. 0</a:t>
            </a:r>
          </a:p>
          <a:p>
            <a:pPr eaLnBrk="1" hangingPunct="1">
              <a:lnSpc>
                <a:spcPct val="80000"/>
              </a:lnSpc>
            </a:pPr>
            <a:r>
              <a:rPr lang="sr-Latn-CS" sz="2600"/>
              <a:t>Рачунамо трошкове према “времену квалитетног живота” - </a:t>
            </a:r>
            <a:r>
              <a:rPr lang="en-US" sz="2600"/>
              <a:t>године </a:t>
            </a:r>
            <a:r>
              <a:rPr lang="sr-Latn-CS" sz="2600"/>
              <a:t>ж</a:t>
            </a:r>
            <a:r>
              <a:rPr lang="en-US" sz="2600"/>
              <a:t>ивота кориговане за квалитет </a:t>
            </a:r>
            <a:r>
              <a:rPr lang="en-US" sz="2600" b="1"/>
              <a:t>(Quality Adjusted Life Years)</a:t>
            </a:r>
            <a:r>
              <a:rPr lang="en-US" sz="2600"/>
              <a:t> се добијају када се број </a:t>
            </a:r>
            <a:r>
              <a:rPr lang="sr-Latn-CS" sz="2600"/>
              <a:t>екстра </a:t>
            </a:r>
            <a:r>
              <a:rPr lang="en-US" sz="2600"/>
              <a:t>година </a:t>
            </a:r>
            <a:r>
              <a:rPr lang="sr-Latn-CS" sz="2600"/>
              <a:t>ж</a:t>
            </a:r>
            <a:r>
              <a:rPr lang="en-US" sz="2600"/>
              <a:t>ивота </a:t>
            </a:r>
            <a:r>
              <a:rPr lang="sr-Latn-CS" sz="2600"/>
              <a:t>добијених терапијом </a:t>
            </a:r>
            <a:r>
              <a:rPr lang="en-US" sz="2600"/>
              <a:t>помно</a:t>
            </a:r>
            <a:r>
              <a:rPr lang="sr-Latn-CS" sz="2600"/>
              <a:t>ж</a:t>
            </a:r>
            <a:r>
              <a:rPr lang="en-US" sz="2600"/>
              <a:t>и са квалитетом сваке године (изра</a:t>
            </a:r>
            <a:r>
              <a:rPr lang="sr-Latn-CS" sz="2600"/>
              <a:t>ж</a:t>
            </a:r>
            <a:r>
              <a:rPr lang="en-US" sz="2600"/>
              <a:t>еним бројем између 0 и 1)</a:t>
            </a:r>
            <a:endParaRPr lang="sr-Latn-CS" sz="2600"/>
          </a:p>
          <a:p>
            <a:pPr eaLnBrk="1" hangingPunct="1">
              <a:lnSpc>
                <a:spcPct val="80000"/>
              </a:lnSpc>
              <a:buFontTx/>
              <a:buNone/>
            </a:pPr>
            <a:endParaRPr lang="sr-Latn-CS" sz="2600"/>
          </a:p>
        </p:txBody>
      </p:sp>
    </p:spTree>
    <p:extLst>
      <p:ext uri="{BB962C8B-B14F-4D97-AF65-F5344CB8AC3E}">
        <p14:creationId xmlns:p14="http://schemas.microsoft.com/office/powerpoint/2010/main" val="767032569"/>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825</Words>
  <Application>Microsoft Office PowerPoint</Application>
  <PresentationFormat>On-screen Show (4:3)</PresentationFormat>
  <Paragraphs>82</Paragraphs>
  <Slides>13</Slides>
  <Notes>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13</vt:i4>
      </vt:variant>
    </vt:vector>
  </HeadingPairs>
  <TitlesOfParts>
    <vt:vector size="18" baseType="lpstr">
      <vt:lpstr>Arial</vt:lpstr>
      <vt:lpstr>Calibri</vt:lpstr>
      <vt:lpstr>Wingdings</vt:lpstr>
      <vt:lpstr>Default Design</vt:lpstr>
      <vt:lpstr>Office Theme</vt:lpstr>
      <vt:lpstr>Интегрисане академске студије стоматологије  И11 ЗДРАВСТВЕНА ЕКОНОМИЈА   ГОДИНЕ ЖИВОТА ПРИЛАГОЂЕНЕ ЗА КВАЛИТЕТ:  ИЗРАЧУНАВАЊЕ И УПОТРЕБА      9. недеља</vt:lpstr>
      <vt:lpstr>Полазне претпоставке</vt:lpstr>
      <vt:lpstr>Како се мери квалитет живота?</vt:lpstr>
      <vt:lpstr>Профили</vt:lpstr>
      <vt:lpstr>Генерички профили обично имају следеће делове</vt:lpstr>
      <vt:lpstr>Фланаганова Скала квалитета живота – историјски почетак</vt:lpstr>
      <vt:lpstr>Индекси</vt:lpstr>
      <vt:lpstr>Генерички и специфични инструменти</vt:lpstr>
      <vt:lpstr>Својства студије трошкови / корисност</vt:lpstr>
      <vt:lpstr>QOLIE-AD-31      QOLIE-AD-48 (примери скала намењених одраслима и адолесцентима са епилепсијом)</vt:lpstr>
      <vt:lpstr>KDQOL-SFTM – Специфична скала за процену квалитета живота код обољења бубрега</vt:lpstr>
      <vt:lpstr>Пример “близанаца” – илустративан за QLS концепт</vt:lpstr>
      <vt:lpstr>Пример “депресија” – илустративан за QLS концепт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Интегрисане академске студије стоматологије  И11 ЗДРАВСТВЕНА ЕКОНОМИЈА   ГОДИНЕ ЖИВОТА ПРИЛАГОЂЕНЕ ЗА КВАЛИТЕТ:  ИЗРАЧУНАВАЊЕ И УПОТРЕБА      6. недеља</dc:title>
  <dc:creator>Mihajlo Jakovljevic</dc:creator>
  <cp:lastModifiedBy>HERACLEA</cp:lastModifiedBy>
  <cp:revision>3</cp:revision>
  <dcterms:created xsi:type="dcterms:W3CDTF">2014-02-17T14:26:39Z</dcterms:created>
  <dcterms:modified xsi:type="dcterms:W3CDTF">2019-03-02T21:53:49Z</dcterms:modified>
</cp:coreProperties>
</file>